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256" r:id="rId2"/>
    <p:sldId id="268" r:id="rId3"/>
    <p:sldId id="269" r:id="rId4"/>
    <p:sldId id="270" r:id="rId5"/>
    <p:sldId id="276" r:id="rId6"/>
    <p:sldId id="277" r:id="rId7"/>
    <p:sldId id="271" r:id="rId8"/>
    <p:sldId id="272" r:id="rId9"/>
    <p:sldId id="273" r:id="rId10"/>
    <p:sldId id="274" r:id="rId11"/>
    <p:sldId id="278" r:id="rId12"/>
    <p:sldId id="275" r:id="rId13"/>
    <p:sldId id="264" r:id="rId14"/>
    <p:sldId id="265" r:id="rId15"/>
    <p:sldId id="266"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 xmlns:p14="http://schemas.microsoft.com/office/powerpoint/2010/main">
        <p14:section name="Default Section" id="{42C7C62C-6075-426B-B9CE-B65FA7FF71B9}">
          <p14:sldIdLst>
            <p14:sldId id="256"/>
            <p14:sldId id="263"/>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8CEC8"/>
    <a:srgbClr val="CEC2BA"/>
    <a:srgbClr val="F6F6F6"/>
    <a:srgbClr val="3A5896"/>
    <a:srgbClr val="2473AC"/>
    <a:srgbClr val="323A3C"/>
    <a:srgbClr val="8A5A4D"/>
    <a:srgbClr val="1A356C"/>
    <a:srgbClr val="7BA67C"/>
    <a:srgbClr val="F1F1F1"/>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458" autoAdjust="0"/>
    <p:restoredTop sz="87097" autoAdjust="0"/>
  </p:normalViewPr>
  <p:slideViewPr>
    <p:cSldViewPr snapToGrid="0">
      <p:cViewPr varScale="1">
        <p:scale>
          <a:sx n="63" d="100"/>
          <a:sy n="63" d="100"/>
        </p:scale>
        <p:origin x="-1560" y="-108"/>
      </p:cViewPr>
      <p:guideLst>
        <p:guide orient="horz" pos="2160"/>
        <p:guide pos="2880"/>
      </p:guideLst>
    </p:cSldViewPr>
  </p:slideViewPr>
  <p:notesTextViewPr>
    <p:cViewPr>
      <p:scale>
        <a:sx n="1" d="1"/>
        <a:sy n="1" d="1"/>
      </p:scale>
      <p:origin x="0" y="0"/>
    </p:cViewPr>
  </p:notesTextViewPr>
  <p:notesViewPr>
    <p:cSldViewPr snapToGrid="0">
      <p:cViewPr varScale="1">
        <p:scale>
          <a:sx n="85" d="100"/>
          <a:sy n="85" d="100"/>
        </p:scale>
        <p:origin x="2952" y="102"/>
      </p:cViewPr>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E2DD1C9-4BB6-422A-8F34-C157EA500BD9}" type="datetimeFigureOut">
              <a:rPr lang="en-US" smtClean="0"/>
              <a:pPr/>
              <a:t>5/8/2018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5A997E4-EE34-411C-9FF1-22B934EF5337}" type="slidenum">
              <a:rPr lang="en-US" smtClean="0"/>
              <a:pPr/>
              <a:t>‹#›</a:t>
            </a:fld>
            <a:endParaRPr lang="en-US"/>
          </a:p>
        </p:txBody>
      </p:sp>
    </p:spTree>
    <p:extLst>
      <p:ext uri="{BB962C8B-B14F-4D97-AF65-F5344CB8AC3E}">
        <p14:creationId xmlns="" xmlns:p14="http://schemas.microsoft.com/office/powerpoint/2010/main" val="212741131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12DB703-E83D-4EF5-8BB5-7DE127215CCE}" type="datetimeFigureOut">
              <a:rPr lang="ru-RU" smtClean="0"/>
              <a:pPr/>
              <a:t>08.05.2018</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ED9666-C140-45BA-BE52-F672D53A3941}"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Тяжесть и степень заболевания делит пациентов на три группы:</a:t>
            </a:r>
          </a:p>
          <a:p>
            <a:r>
              <a:rPr lang="ru-RU" dirty="0" smtClean="0"/>
              <a:t>те с локализованным или ранней стадии болезни,</a:t>
            </a:r>
          </a:p>
          <a:p>
            <a:r>
              <a:rPr lang="ru-RU" dirty="0" smtClean="0"/>
              <a:t>с </a:t>
            </a:r>
            <a:r>
              <a:rPr lang="ru-RU" dirty="0" err="1" smtClean="0"/>
              <a:t>генерализованным</a:t>
            </a:r>
            <a:r>
              <a:rPr lang="ru-RU" dirty="0" smtClean="0"/>
              <a:t> заболеванием с участием находящихся под угрозой органов,</a:t>
            </a:r>
          </a:p>
          <a:p>
            <a:r>
              <a:rPr lang="ru-RU" dirty="0" smtClean="0"/>
              <a:t>и тех, кто страдает тяжелой или опасной для жизни болезнью.</a:t>
            </a:r>
            <a:endParaRPr lang="ru-RU" dirty="0"/>
          </a:p>
        </p:txBody>
      </p:sp>
      <p:sp>
        <p:nvSpPr>
          <p:cNvPr id="4" name="Номер слайда 3"/>
          <p:cNvSpPr>
            <a:spLocks noGrp="1"/>
          </p:cNvSpPr>
          <p:nvPr>
            <p:ph type="sldNum" sz="quarter" idx="10"/>
          </p:nvPr>
        </p:nvSpPr>
        <p:spPr/>
        <p:txBody>
          <a:bodyPr/>
          <a:lstStyle/>
          <a:p>
            <a:fld id="{2AED9666-C140-45BA-BE52-F672D53A3941}" type="slidenum">
              <a:rPr lang="ru-RU" smtClean="0"/>
              <a:pPr/>
              <a:t>3</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Доказательства рецидива или прогрессирования заболевания, несмотря на лечение </a:t>
            </a:r>
            <a:r>
              <a:rPr lang="ru-RU" dirty="0" err="1" smtClean="0"/>
              <a:t>метотрексатом</a:t>
            </a:r>
            <a:r>
              <a:rPr lang="ru-RU" dirty="0" smtClean="0"/>
              <a:t>, требуют использования </a:t>
            </a:r>
            <a:r>
              <a:rPr lang="ru-RU" dirty="0" err="1" smtClean="0"/>
              <a:t>циклофосфамида</a:t>
            </a:r>
            <a:r>
              <a:rPr lang="ru-RU" dirty="0" smtClean="0"/>
              <a:t>.</a:t>
            </a:r>
            <a:endParaRPr lang="ru-RU" dirty="0"/>
          </a:p>
        </p:txBody>
      </p:sp>
      <p:sp>
        <p:nvSpPr>
          <p:cNvPr id="4" name="Номер слайда 3"/>
          <p:cNvSpPr>
            <a:spLocks noGrp="1"/>
          </p:cNvSpPr>
          <p:nvPr>
            <p:ph type="sldNum" sz="quarter" idx="10"/>
          </p:nvPr>
        </p:nvSpPr>
        <p:spPr/>
        <p:txBody>
          <a:bodyPr/>
          <a:lstStyle/>
          <a:p>
            <a:fld id="{2AED9666-C140-45BA-BE52-F672D53A3941}" type="slidenum">
              <a:rPr lang="ru-RU" smtClean="0"/>
              <a:pPr/>
              <a:t>4</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Там нет никакой разницы в ремиссиях или рецидивов риски между устными и внутривенными режимами.</a:t>
            </a:r>
            <a:endParaRPr lang="ru-RU" dirty="0"/>
          </a:p>
        </p:txBody>
      </p:sp>
      <p:sp>
        <p:nvSpPr>
          <p:cNvPr id="4" name="Номер слайда 3"/>
          <p:cNvSpPr>
            <a:spLocks noGrp="1"/>
          </p:cNvSpPr>
          <p:nvPr>
            <p:ph type="sldNum" sz="quarter" idx="10"/>
          </p:nvPr>
        </p:nvSpPr>
        <p:spPr/>
        <p:txBody>
          <a:bodyPr/>
          <a:lstStyle/>
          <a:p>
            <a:fld id="{2AED9666-C140-45BA-BE52-F672D53A3941}" type="slidenum">
              <a:rPr lang="ru-RU" smtClean="0"/>
              <a:pPr/>
              <a:t>5</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поддерживающая терапия. У некоторых пациентов может потребоваться лечение на неопределенный срок.</a:t>
            </a:r>
            <a:endParaRPr lang="ru-RU" dirty="0"/>
          </a:p>
        </p:txBody>
      </p:sp>
      <p:sp>
        <p:nvSpPr>
          <p:cNvPr id="4" name="Номер слайда 3"/>
          <p:cNvSpPr>
            <a:spLocks noGrp="1"/>
          </p:cNvSpPr>
          <p:nvPr>
            <p:ph type="sldNum" sz="quarter" idx="10"/>
          </p:nvPr>
        </p:nvSpPr>
        <p:spPr/>
        <p:txBody>
          <a:bodyPr/>
          <a:lstStyle/>
          <a:p>
            <a:fld id="{2AED9666-C140-45BA-BE52-F672D53A3941}" type="slidenum">
              <a:rPr lang="ru-RU" smtClean="0"/>
              <a:pPr/>
              <a:t>7</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r>
              <a:rPr lang="ru-RU" dirty="0" smtClean="0"/>
              <a:t>Рецидив заболевания может произойти в любое время после ремиссии. Последовательные измерения ANCA не тесно связаны с активностью заболевания; поэтому лечение не должно основываться исключительно на увеличении ANCA. Возвратный заболевание может управляться с увеличением дозы стероидов, оптимизации текущей иммунодепрессанта, или комбинации иммунодепрессанта с увеличением дозы стероидов.</a:t>
            </a:r>
            <a:endParaRPr lang="ru-RU" dirty="0"/>
          </a:p>
        </p:txBody>
      </p:sp>
      <p:sp>
        <p:nvSpPr>
          <p:cNvPr id="4" name="Номер слайда 3"/>
          <p:cNvSpPr>
            <a:spLocks noGrp="1"/>
          </p:cNvSpPr>
          <p:nvPr>
            <p:ph type="sldNum" sz="quarter" idx="10"/>
          </p:nvPr>
        </p:nvSpPr>
        <p:spPr/>
        <p:txBody>
          <a:bodyPr/>
          <a:lstStyle/>
          <a:p>
            <a:fld id="{2AED9666-C140-45BA-BE52-F672D53A3941}" type="slidenum">
              <a:rPr lang="ru-RU" smtClean="0"/>
              <a:pPr/>
              <a:t>8</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BD9794-A4CC-42D0-9A65-24C6B9EF4076}" type="datetimeFigureOut">
              <a:rPr lang="en-US" smtClean="0"/>
              <a:pPr/>
              <a:t>5/8/2018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E8DF1E-33BB-4377-9A26-35481BA06C7C}" type="slidenum">
              <a:rPr lang="en-US" smtClean="0"/>
              <a:pPr/>
              <a:t>‹#›</a:t>
            </a:fld>
            <a:endParaRPr lang="en-US"/>
          </a:p>
        </p:txBody>
      </p:sp>
    </p:spTree>
    <p:extLst>
      <p:ext uri="{BB962C8B-B14F-4D97-AF65-F5344CB8AC3E}">
        <p14:creationId xmlns="" xmlns:p14="http://schemas.microsoft.com/office/powerpoint/2010/main" val="2750845649"/>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BD9794-A4CC-42D0-9A65-24C6B9EF4076}" type="datetimeFigureOut">
              <a:rPr lang="en-US" smtClean="0"/>
              <a:pPr/>
              <a:t>5/8/2018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E8DF1E-33BB-4377-9A26-35481BA06C7C}" type="slidenum">
              <a:rPr lang="en-US" smtClean="0"/>
              <a:pPr/>
              <a:t>‹#›</a:t>
            </a:fld>
            <a:endParaRPr lang="en-US"/>
          </a:p>
        </p:txBody>
      </p:sp>
    </p:spTree>
    <p:extLst>
      <p:ext uri="{BB962C8B-B14F-4D97-AF65-F5344CB8AC3E}">
        <p14:creationId xmlns="" xmlns:p14="http://schemas.microsoft.com/office/powerpoint/2010/main" val="712725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1"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BD9794-A4CC-42D0-9A65-24C6B9EF4076}" type="datetimeFigureOut">
              <a:rPr lang="en-US" smtClean="0"/>
              <a:pPr/>
              <a:t>5/8/2018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E8DF1E-33BB-4377-9A26-35481BA06C7C}" type="slidenum">
              <a:rPr lang="en-US" smtClean="0"/>
              <a:pPr/>
              <a:t>‹#›</a:t>
            </a:fld>
            <a:endParaRPr lang="en-US"/>
          </a:p>
        </p:txBody>
      </p:sp>
    </p:spTree>
    <p:extLst>
      <p:ext uri="{BB962C8B-B14F-4D97-AF65-F5344CB8AC3E}">
        <p14:creationId xmlns="" xmlns:p14="http://schemas.microsoft.com/office/powerpoint/2010/main" val="33825810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BD9794-A4CC-42D0-9A65-24C6B9EF4076}" type="datetimeFigureOut">
              <a:rPr lang="en-US" smtClean="0"/>
              <a:pPr/>
              <a:t>5/8/2018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E8DF1E-33BB-4377-9A26-35481BA06C7C}" type="slidenum">
              <a:rPr lang="en-US" smtClean="0"/>
              <a:pPr/>
              <a:t>‹#›</a:t>
            </a:fld>
            <a:endParaRPr lang="en-US"/>
          </a:p>
        </p:txBody>
      </p:sp>
    </p:spTree>
    <p:extLst>
      <p:ext uri="{BB962C8B-B14F-4D97-AF65-F5344CB8AC3E}">
        <p14:creationId xmlns="" xmlns:p14="http://schemas.microsoft.com/office/powerpoint/2010/main" val="53009493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6"/>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BD9794-A4CC-42D0-9A65-24C6B9EF4076}" type="datetimeFigureOut">
              <a:rPr lang="en-US" smtClean="0"/>
              <a:pPr/>
              <a:t>5/8/2018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FE8DF1E-33BB-4377-9A26-35481BA06C7C}" type="slidenum">
              <a:rPr lang="en-US" smtClean="0"/>
              <a:pPr/>
              <a:t>‹#›</a:t>
            </a:fld>
            <a:endParaRPr lang="en-US"/>
          </a:p>
        </p:txBody>
      </p:sp>
    </p:spTree>
    <p:extLst>
      <p:ext uri="{BB962C8B-B14F-4D97-AF65-F5344CB8AC3E}">
        <p14:creationId xmlns="" xmlns:p14="http://schemas.microsoft.com/office/powerpoint/2010/main" val="2309467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DBD9794-A4CC-42D0-9A65-24C6B9EF4076}" type="datetimeFigureOut">
              <a:rPr lang="en-US" smtClean="0"/>
              <a:pPr/>
              <a:t>5/8/2018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E8DF1E-33BB-4377-9A26-35481BA06C7C}" type="slidenum">
              <a:rPr lang="en-US" smtClean="0"/>
              <a:pPr/>
              <a:t>‹#›</a:t>
            </a:fld>
            <a:endParaRPr lang="en-US"/>
          </a:p>
        </p:txBody>
      </p:sp>
    </p:spTree>
    <p:extLst>
      <p:ext uri="{BB962C8B-B14F-4D97-AF65-F5344CB8AC3E}">
        <p14:creationId xmlns="" xmlns:p14="http://schemas.microsoft.com/office/powerpoint/2010/main" val="2018750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1"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BD9794-A4CC-42D0-9A65-24C6B9EF4076}" type="datetimeFigureOut">
              <a:rPr lang="en-US" smtClean="0"/>
              <a:pPr/>
              <a:t>5/8/2018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FE8DF1E-33BB-4377-9A26-35481BA06C7C}" type="slidenum">
              <a:rPr lang="en-US" smtClean="0"/>
              <a:pPr/>
              <a:t>‹#›</a:t>
            </a:fld>
            <a:endParaRPr lang="en-US"/>
          </a:p>
        </p:txBody>
      </p:sp>
    </p:spTree>
    <p:extLst>
      <p:ext uri="{BB962C8B-B14F-4D97-AF65-F5344CB8AC3E}">
        <p14:creationId xmlns="" xmlns:p14="http://schemas.microsoft.com/office/powerpoint/2010/main" val="26481377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BD9794-A4CC-42D0-9A65-24C6B9EF4076}" type="datetimeFigureOut">
              <a:rPr lang="en-US" smtClean="0"/>
              <a:pPr/>
              <a:t>5/8/2018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FE8DF1E-33BB-4377-9A26-35481BA06C7C}" type="slidenum">
              <a:rPr lang="en-US" smtClean="0"/>
              <a:pPr/>
              <a:t>‹#›</a:t>
            </a:fld>
            <a:endParaRPr lang="en-US"/>
          </a:p>
        </p:txBody>
      </p:sp>
    </p:spTree>
    <p:extLst>
      <p:ext uri="{BB962C8B-B14F-4D97-AF65-F5344CB8AC3E}">
        <p14:creationId xmlns="" xmlns:p14="http://schemas.microsoft.com/office/powerpoint/2010/main" val="2817867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BD9794-A4CC-42D0-9A65-24C6B9EF4076}" type="datetimeFigureOut">
              <a:rPr lang="en-US" smtClean="0"/>
              <a:pPr/>
              <a:t>5/8/2018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FE8DF1E-33BB-4377-9A26-35481BA06C7C}" type="slidenum">
              <a:rPr lang="en-US" smtClean="0"/>
              <a:pPr/>
              <a:t>‹#›</a:t>
            </a:fld>
            <a:endParaRPr lang="en-US"/>
          </a:p>
        </p:txBody>
      </p:sp>
    </p:spTree>
    <p:extLst>
      <p:ext uri="{BB962C8B-B14F-4D97-AF65-F5344CB8AC3E}">
        <p14:creationId xmlns="" xmlns:p14="http://schemas.microsoft.com/office/powerpoint/2010/main" val="14002460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8"/>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BD9794-A4CC-42D0-9A65-24C6B9EF4076}" type="datetimeFigureOut">
              <a:rPr lang="en-US" smtClean="0"/>
              <a:pPr/>
              <a:t>5/8/2018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E8DF1E-33BB-4377-9A26-35481BA06C7C}" type="slidenum">
              <a:rPr lang="en-US" smtClean="0"/>
              <a:pPr/>
              <a:t>‹#›</a:t>
            </a:fld>
            <a:endParaRPr lang="en-US"/>
          </a:p>
        </p:txBody>
      </p:sp>
    </p:spTree>
    <p:extLst>
      <p:ext uri="{BB962C8B-B14F-4D97-AF65-F5344CB8AC3E}">
        <p14:creationId xmlns="" xmlns:p14="http://schemas.microsoft.com/office/powerpoint/2010/main" val="33548970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8"/>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BD9794-A4CC-42D0-9A65-24C6B9EF4076}" type="datetimeFigureOut">
              <a:rPr lang="en-US" smtClean="0"/>
              <a:pPr/>
              <a:t>5/8/2018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FE8DF1E-33BB-4377-9A26-35481BA06C7C}" type="slidenum">
              <a:rPr lang="en-US" smtClean="0"/>
              <a:pPr/>
              <a:t>‹#›</a:t>
            </a:fld>
            <a:endParaRPr lang="en-US"/>
          </a:p>
        </p:txBody>
      </p:sp>
    </p:spTree>
    <p:extLst>
      <p:ext uri="{BB962C8B-B14F-4D97-AF65-F5344CB8AC3E}">
        <p14:creationId xmlns="" xmlns:p14="http://schemas.microsoft.com/office/powerpoint/2010/main" val="25086395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45459" y="1287254"/>
            <a:ext cx="7869890" cy="4889709"/>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28650" y="6356353"/>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BD9794-A4CC-42D0-9A65-24C6B9EF4076}" type="datetimeFigureOut">
              <a:rPr lang="en-US" smtClean="0"/>
              <a:pPr/>
              <a:t>5/8/2018</a:t>
            </a:fld>
            <a:endParaRPr lang="en-US"/>
          </a:p>
        </p:txBody>
      </p:sp>
      <p:pic>
        <p:nvPicPr>
          <p:cNvPr id="40" name="Picture 39"/>
          <p:cNvPicPr>
            <a:picLocks noChangeAspect="1"/>
          </p:cNvPicPr>
          <p:nvPr userDrawn="1"/>
        </p:nvPicPr>
        <p:blipFill rotWithShape="1">
          <a:blip r:embed="rId13" cstate="print">
            <a:extLst>
              <a:ext uri="{28A0092B-C50C-407E-A947-70E740481C1C}">
                <a14:useLocalDpi xmlns="" xmlns:a14="http://schemas.microsoft.com/office/drawing/2010/main" val="0"/>
              </a:ext>
            </a:extLst>
          </a:blip>
          <a:srcRect l="16089" r="16535" b="44912"/>
          <a:stretch/>
        </p:blipFill>
        <p:spPr>
          <a:xfrm>
            <a:off x="0" y="3080084"/>
            <a:ext cx="9144000" cy="3777916"/>
          </a:xfrm>
          <a:prstGeom prst="rect">
            <a:avLst/>
          </a:prstGeom>
          <a:noFill/>
          <a:ln>
            <a:noFill/>
          </a:ln>
        </p:spPr>
      </p:pic>
      <p:sp>
        <p:nvSpPr>
          <p:cNvPr id="5" name="Footer Placeholder 4"/>
          <p:cNvSpPr>
            <a:spLocks noGrp="1"/>
          </p:cNvSpPr>
          <p:nvPr>
            <p:ph type="ftr" sz="quarter" idx="3"/>
          </p:nvPr>
        </p:nvSpPr>
        <p:spPr>
          <a:xfrm>
            <a:off x="3028950" y="6356353"/>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3"/>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E8DF1E-33BB-4377-9A26-35481BA06C7C}" type="slidenum">
              <a:rPr lang="en-US" smtClean="0"/>
              <a:pPr/>
              <a:t>‹#›</a:t>
            </a:fld>
            <a:endParaRPr lang="en-US"/>
          </a:p>
        </p:txBody>
      </p:sp>
      <p:sp>
        <p:nvSpPr>
          <p:cNvPr id="2" name="Title Placeholder 1"/>
          <p:cNvSpPr>
            <a:spLocks noGrp="1"/>
          </p:cNvSpPr>
          <p:nvPr>
            <p:ph type="title"/>
          </p:nvPr>
        </p:nvSpPr>
        <p:spPr>
          <a:xfrm>
            <a:off x="645459" y="151990"/>
            <a:ext cx="7869889" cy="998742"/>
          </a:xfrm>
          <a:prstGeom prst="rect">
            <a:avLst/>
          </a:prstGeom>
          <a:noFill/>
        </p:spPr>
        <p:txBody>
          <a:bodyPr vert="horz" lIns="91440" tIns="45720" rIns="91440" bIns="45720" rtlCol="0" anchor="ctr">
            <a:normAutofit/>
          </a:bodyPr>
          <a:lstStyle/>
          <a:p>
            <a:r>
              <a:rPr lang="en-US" dirty="0" smtClean="0"/>
              <a:t>Click to edit Master title style</a:t>
            </a:r>
            <a:endParaRPr lang="en-US" dirty="0"/>
          </a:p>
        </p:txBody>
      </p:sp>
      <p:sp>
        <p:nvSpPr>
          <p:cNvPr id="37" name="Rectangle 36"/>
          <p:cNvSpPr/>
          <p:nvPr userDrawn="1"/>
        </p:nvSpPr>
        <p:spPr>
          <a:xfrm>
            <a:off x="0" y="3080084"/>
            <a:ext cx="9144000" cy="1917699"/>
          </a:xfrm>
          <a:prstGeom prst="rect">
            <a:avLst/>
          </a:prstGeom>
          <a:gradFill flip="none" rotWithShape="1">
            <a:gsLst>
              <a:gs pos="0">
                <a:srgbClr val="D8CEC8"/>
              </a:gs>
              <a:gs pos="100000">
                <a:srgbClr val="D8CEC8">
                  <a:alpha val="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userDrawn="1"/>
        </p:nvSpPr>
        <p:spPr>
          <a:xfrm>
            <a:off x="0" y="0"/>
            <a:ext cx="9144000" cy="3080084"/>
          </a:xfrm>
          <a:prstGeom prst="rect">
            <a:avLst/>
          </a:prstGeom>
          <a:gradFill flip="none" rotWithShape="1">
            <a:gsLst>
              <a:gs pos="0">
                <a:srgbClr val="CEC2BA"/>
              </a:gs>
              <a:gs pos="100000">
                <a:srgbClr val="D8CEC8"/>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 xmlns:p14="http://schemas.microsoft.com/office/powerpoint/2010/main" val="122332142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000" kern="1200">
          <a:solidFill>
            <a:schemeClr val="tx1"/>
          </a:solidFill>
          <a:latin typeface="+mn-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3F0ED"/>
        </a:solidFill>
        <a:effectLst/>
      </p:bgPr>
    </p:bg>
    <p:spTree>
      <p:nvGrpSpPr>
        <p:cNvPr id="1" name=""/>
        <p:cNvGrpSpPr/>
        <p:nvPr/>
      </p:nvGrpSpPr>
      <p:grpSpPr>
        <a:xfrm>
          <a:off x="0" y="0"/>
          <a:ext cx="0" cy="0"/>
          <a:chOff x="0" y="0"/>
          <a:chExt cx="0" cy="0"/>
        </a:xfrm>
      </p:grpSpPr>
      <p:pic>
        <p:nvPicPr>
          <p:cNvPr id="25" name="Picture 24"/>
          <p:cNvPicPr>
            <a:picLocks noChangeAspect="1"/>
          </p:cNvPicPr>
          <p:nvPr/>
        </p:nvPicPr>
        <p:blipFill rotWithShape="1">
          <a:blip r:embed="rId2" cstate="print">
            <a:extLst>
              <a:ext uri="{28A0092B-C50C-407E-A947-70E740481C1C}">
                <a14:useLocalDpi xmlns="" xmlns:a14="http://schemas.microsoft.com/office/drawing/2010/main" val="0"/>
              </a:ext>
            </a:extLst>
          </a:blip>
          <a:srcRect l="16089" r="16535"/>
          <a:stretch/>
        </p:blipFill>
        <p:spPr>
          <a:xfrm>
            <a:off x="0" y="0"/>
            <a:ext cx="9144000" cy="6858000"/>
          </a:xfrm>
          <a:prstGeom prst="rect">
            <a:avLst/>
          </a:prstGeom>
          <a:noFill/>
          <a:ln>
            <a:noFill/>
          </a:ln>
        </p:spPr>
      </p:pic>
      <p:sp>
        <p:nvSpPr>
          <p:cNvPr id="2" name="Rectangle 1"/>
          <p:cNvSpPr/>
          <p:nvPr/>
        </p:nvSpPr>
        <p:spPr>
          <a:xfrm>
            <a:off x="0" y="4596063"/>
            <a:ext cx="9144000" cy="1624263"/>
          </a:xfrm>
          <a:prstGeom prst="rect">
            <a:avLst/>
          </a:prstGeom>
          <a:solidFill>
            <a:schemeClr val="bg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p:cNvSpPr txBox="1">
            <a:spLocks/>
          </p:cNvSpPr>
          <p:nvPr/>
        </p:nvSpPr>
        <p:spPr>
          <a:xfrm>
            <a:off x="1230147" y="5067293"/>
            <a:ext cx="6987422" cy="681801"/>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5400" b="1" dirty="0" smtClean="0">
                <a:ln w="0"/>
                <a:solidFill>
                  <a:srgbClr val="C00000"/>
                </a:solidFill>
                <a:latin typeface="+mn-lt"/>
              </a:rPr>
              <a:t>Treatment</a:t>
            </a:r>
            <a:endParaRPr lang="en-US" sz="5400" b="1" dirty="0">
              <a:ln w="0"/>
              <a:solidFill>
                <a:srgbClr val="C00000"/>
              </a:solidFill>
              <a:latin typeface="+mn-lt"/>
            </a:endParaRPr>
          </a:p>
        </p:txBody>
      </p:sp>
    </p:spTree>
    <p:extLst>
      <p:ext uri="{BB962C8B-B14F-4D97-AF65-F5344CB8AC3E}">
        <p14:creationId xmlns="" xmlns:p14="http://schemas.microsoft.com/office/powerpoint/2010/main" val="24806521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09600" y="243840"/>
            <a:ext cx="8275319" cy="5933123"/>
          </a:xfrm>
        </p:spPr>
        <p:txBody>
          <a:bodyPr>
            <a:normAutofit lnSpcReduction="10000"/>
          </a:bodyPr>
          <a:lstStyle/>
          <a:p>
            <a:r>
              <a:rPr lang="en-US" dirty="0" smtClean="0"/>
              <a:t>Patients	with	systemic	</a:t>
            </a:r>
            <a:r>
              <a:rPr lang="en-US" dirty="0" err="1" smtClean="0"/>
              <a:t>vasculitis</a:t>
            </a:r>
            <a:r>
              <a:rPr lang="en-US" dirty="0" smtClean="0"/>
              <a:t>	are	at	increased	risk	of	</a:t>
            </a:r>
            <a:r>
              <a:rPr lang="en-US" dirty="0" err="1" smtClean="0"/>
              <a:t>comorbidities</a:t>
            </a:r>
            <a:r>
              <a:rPr lang="en-US" dirty="0" smtClean="0"/>
              <a:t>	resulting	from	disease-related	end	organ	damage	and	immunosuppressive	therapy.	The	immunosuppressive	medications	used	for	the	treatment	of	systemic	</a:t>
            </a:r>
            <a:r>
              <a:rPr lang="en-US" dirty="0" err="1" smtClean="0"/>
              <a:t>vasculitis</a:t>
            </a:r>
            <a:r>
              <a:rPr lang="en-US" dirty="0" smtClean="0"/>
              <a:t>	cause	serious	adverse	effects	during	the	first	year	of	therapy.	</a:t>
            </a:r>
            <a:r>
              <a:rPr lang="en-US" dirty="0" smtClean="0">
                <a:solidFill>
                  <a:srgbClr val="FF0000"/>
                </a:solidFill>
              </a:rPr>
              <a:t>Steroids</a:t>
            </a:r>
            <a:r>
              <a:rPr lang="en-US" dirty="0" smtClean="0"/>
              <a:t>	and	</a:t>
            </a:r>
            <a:r>
              <a:rPr lang="en-US" dirty="0" err="1" smtClean="0">
                <a:solidFill>
                  <a:srgbClr val="FF0000"/>
                </a:solidFill>
              </a:rPr>
              <a:t>cyclophosphamid</a:t>
            </a:r>
            <a:r>
              <a:rPr lang="en-US" dirty="0" err="1" smtClean="0"/>
              <a:t>e</a:t>
            </a:r>
            <a:r>
              <a:rPr lang="en-US" dirty="0" smtClean="0"/>
              <a:t>	predispose	patients	to	life-threatening	infections.	</a:t>
            </a:r>
            <a:r>
              <a:rPr lang="en-US" b="1" dirty="0" err="1" smtClean="0">
                <a:solidFill>
                  <a:srgbClr val="FF0000"/>
                </a:solidFill>
              </a:rPr>
              <a:t>Cyclophosphamide</a:t>
            </a:r>
            <a:r>
              <a:rPr lang="en-US" dirty="0" smtClean="0"/>
              <a:t>	can	cause	hemorrhagic	cystitis,	ovarian	and	testicular	failure,	and	bladder	cancer.	Diagnosis	and	treatment	of	these	complications	are	coordinated	with	the	family	physician.	</a:t>
            </a: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259080"/>
            <a:ext cx="8260080" cy="6370320"/>
          </a:xfrm>
        </p:spPr>
        <p:txBody>
          <a:bodyPr>
            <a:normAutofit lnSpcReduction="10000"/>
          </a:bodyPr>
          <a:lstStyle/>
          <a:p>
            <a:r>
              <a:rPr lang="en-US" dirty="0" smtClean="0"/>
              <a:t>Recommendations</a:t>
            </a:r>
            <a:r>
              <a:rPr lang="ru-RU" dirty="0" smtClean="0"/>
              <a:t>  </a:t>
            </a:r>
            <a:r>
              <a:rPr lang="en-US" dirty="0" smtClean="0"/>
              <a:t>regarding	detecting	and	preventing	these	complications include	use	of	</a:t>
            </a:r>
            <a:r>
              <a:rPr lang="en-US" dirty="0" err="1" smtClean="0"/>
              <a:t>mesna</a:t>
            </a:r>
            <a:r>
              <a:rPr lang="en-US" dirty="0" smtClean="0"/>
              <a:t>	(</a:t>
            </a:r>
            <a:r>
              <a:rPr lang="en-US" dirty="0" err="1" smtClean="0"/>
              <a:t>Mesnex</a:t>
            </a:r>
            <a:r>
              <a:rPr lang="en-US" dirty="0" smtClean="0"/>
              <a:t>)	for	protecting	against	</a:t>
            </a:r>
            <a:r>
              <a:rPr lang="en-US" dirty="0" err="1" smtClean="0"/>
              <a:t>urothelial</a:t>
            </a:r>
            <a:r>
              <a:rPr lang="en-US" dirty="0" smtClean="0"/>
              <a:t>	toxicity	of	</a:t>
            </a:r>
            <a:r>
              <a:rPr lang="en-US" dirty="0" err="1" smtClean="0"/>
              <a:t>cyclophosphamide</a:t>
            </a:r>
            <a:r>
              <a:rPr lang="en-US" dirty="0" smtClean="0"/>
              <a:t>,	antifungal	prophylaxis,	prophylaxis	against	</a:t>
            </a:r>
            <a:r>
              <a:rPr lang="en-US" dirty="0" err="1" smtClean="0"/>
              <a:t>Pneumocystis</a:t>
            </a:r>
            <a:r>
              <a:rPr lang="en-US" dirty="0" smtClean="0"/>
              <a:t> </a:t>
            </a:r>
            <a:r>
              <a:rPr lang="en-US" dirty="0" err="1" smtClean="0"/>
              <a:t>jiroveci</a:t>
            </a:r>
            <a:r>
              <a:rPr lang="en-US" dirty="0" smtClean="0"/>
              <a:t>,	consideration	for	Staphylococcus </a:t>
            </a:r>
            <a:r>
              <a:rPr lang="en-US" dirty="0" err="1" smtClean="0"/>
              <a:t>aureus</a:t>
            </a:r>
            <a:r>
              <a:rPr lang="en-US" dirty="0" smtClean="0"/>
              <a:t>	treatment,	screening	for	cervical	malignancy,	and	counseling	about	infertility	with	</a:t>
            </a:r>
            <a:r>
              <a:rPr lang="en-US" dirty="0" err="1" smtClean="0"/>
              <a:t>cyclophosphamide</a:t>
            </a:r>
            <a:r>
              <a:rPr lang="en-US" dirty="0" smtClean="0"/>
              <a:t>.	Adverse	effects	of	long-term	steroid	use	(e.g.,	diabetes	mellitus,	osteoporosis,	cataract)	should	be	assessed.	Vitamin	D	and	calcium	prophylaxis	are	recommended	in	patients	on	long-term	therapy	with	steroids.	</a:t>
            </a:r>
            <a:endParaRPr lang="ru-R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96240" y="304800"/>
            <a:ext cx="8412479" cy="5872163"/>
          </a:xfrm>
        </p:spPr>
        <p:txBody>
          <a:bodyPr>
            <a:normAutofit fontScale="92500" lnSpcReduction="10000"/>
          </a:bodyPr>
          <a:lstStyle/>
          <a:p>
            <a:r>
              <a:rPr lang="en-US" dirty="0" smtClean="0"/>
              <a:t>Management	of	systemic	</a:t>
            </a:r>
            <a:r>
              <a:rPr lang="en-US" dirty="0" err="1" smtClean="0"/>
              <a:t>vasculitis</a:t>
            </a:r>
            <a:r>
              <a:rPr lang="en-US" dirty="0" smtClean="0"/>
              <a:t>	is	complicated.	Educating	patients	about	signs	and	symptoms,	and	monitoring	typical	adverse	effects	are	helpful.	Many	patients	will	have	a	relatively	benign,	self-limited	course,	especially	if	the	disease	is	limited	to	the	skin;	however,	for	patients	with	aggressive	disease,	such	as	ANCA-	associated	small	vessel	</a:t>
            </a:r>
            <a:r>
              <a:rPr lang="en-US" dirty="0" err="1" smtClean="0"/>
              <a:t>vasculitis</a:t>
            </a:r>
            <a:r>
              <a:rPr lang="en-US" dirty="0" smtClean="0"/>
              <a:t>,	it	is	imperative	to	begin	treatment	without	delay.	The	multisystem	involvement	in	systemic	</a:t>
            </a:r>
            <a:r>
              <a:rPr lang="en-US" dirty="0" err="1" smtClean="0"/>
              <a:t>vasculitis</a:t>
            </a:r>
            <a:r>
              <a:rPr lang="en-US" dirty="0" smtClean="0"/>
              <a:t>	necessitates	a	multi	disciplinary	team	approach	to	patient	care.	Recent	advances	in	therapy	have	led	to	considerably	better	outcomes	in	patients	with	</a:t>
            </a:r>
            <a:r>
              <a:rPr lang="en-US" dirty="0" err="1" smtClean="0"/>
              <a:t>vasculitis</a:t>
            </a:r>
            <a:r>
              <a:rPr lang="en-US" dirty="0" smtClean="0"/>
              <a:t>.</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Grp="1" noChangeAspect="1" noChangeArrowheads="1"/>
          </p:cNvPicPr>
          <p:nvPr>
            <p:ph idx="1"/>
          </p:nvPr>
        </p:nvPicPr>
        <p:blipFill>
          <a:blip r:embed="rId2" cstate="print">
            <a:lum contrast="20000"/>
          </a:blip>
          <a:srcRect/>
          <a:stretch>
            <a:fillRect/>
          </a:stretch>
        </p:blipFill>
        <p:spPr bwMode="auto">
          <a:xfrm>
            <a:off x="0" y="0"/>
            <a:ext cx="9143999" cy="6858000"/>
          </a:xfrm>
          <a:prstGeom prst="rect">
            <a:avLst/>
          </a:prstGeom>
          <a:noFill/>
          <a:ln w="9525">
            <a:noFill/>
            <a:miter lim="800000"/>
            <a:headEnd/>
            <a:tailEnd/>
          </a:ln>
          <a:effec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Grp="1" noChangeAspect="1" noChangeArrowheads="1"/>
          </p:cNvPicPr>
          <p:nvPr>
            <p:ph idx="1"/>
          </p:nvPr>
        </p:nvPicPr>
        <p:blipFill>
          <a:blip r:embed="rId2" cstate="print">
            <a:lum contrast="20000"/>
          </a:blip>
          <a:srcRect/>
          <a:stretch>
            <a:fillRect/>
          </a:stretch>
        </p:blipFill>
        <p:spPr bwMode="auto">
          <a:xfrm>
            <a:off x="0" y="0"/>
            <a:ext cx="9144000" cy="6858000"/>
          </a:xfrm>
          <a:prstGeom prst="rect">
            <a:avLst/>
          </a:prstGeom>
          <a:noFill/>
          <a:ln w="9525">
            <a:noFill/>
            <a:miter lim="800000"/>
            <a:headEnd/>
            <a:tailEnd/>
          </a:ln>
          <a:effectLst/>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Grp="1" noChangeAspect="1" noChangeArrowheads="1"/>
          </p:cNvPicPr>
          <p:nvPr>
            <p:ph idx="1"/>
          </p:nvPr>
        </p:nvPicPr>
        <p:blipFill>
          <a:blip r:embed="rId2" cstate="print">
            <a:lum contrast="20000"/>
          </a:blip>
          <a:srcRect/>
          <a:stretch>
            <a:fillRect/>
          </a:stretch>
        </p:blipFill>
        <p:spPr bwMode="auto">
          <a:xfrm>
            <a:off x="1" y="0"/>
            <a:ext cx="9144000" cy="6857999"/>
          </a:xfrm>
          <a:prstGeom prst="rect">
            <a:avLst/>
          </a:prstGeom>
          <a:noFill/>
          <a:ln w="9525">
            <a:noFill/>
            <a:miter lim="800000"/>
            <a:headEnd/>
            <a:tailEnd/>
          </a:ln>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39633" y="490420"/>
            <a:ext cx="8334103" cy="4889709"/>
          </a:xfrm>
        </p:spPr>
        <p:txBody>
          <a:bodyPr/>
          <a:lstStyle/>
          <a:p>
            <a:pPr algn="just"/>
            <a:r>
              <a:rPr lang="en-US" dirty="0" smtClean="0"/>
              <a:t>The	initial	presentation</a:t>
            </a:r>
            <a:r>
              <a:rPr lang="ru-RU" dirty="0" smtClean="0"/>
              <a:t> </a:t>
            </a:r>
            <a:r>
              <a:rPr lang="en-US" dirty="0" smtClean="0"/>
              <a:t>may	be	to	the</a:t>
            </a:r>
            <a:r>
              <a:rPr lang="ru-RU" dirty="0" smtClean="0"/>
              <a:t>  </a:t>
            </a:r>
            <a:r>
              <a:rPr lang="en-US" dirty="0" smtClean="0"/>
              <a:t>family</a:t>
            </a:r>
            <a:r>
              <a:rPr lang="ru-RU" dirty="0" smtClean="0"/>
              <a:t> </a:t>
            </a:r>
            <a:r>
              <a:rPr lang="en-US" dirty="0" smtClean="0"/>
              <a:t>physician	or	any	number	of</a:t>
            </a:r>
            <a:r>
              <a:rPr lang="ru-RU" dirty="0" smtClean="0"/>
              <a:t> </a:t>
            </a:r>
            <a:r>
              <a:rPr lang="en-US" dirty="0" smtClean="0"/>
              <a:t>subspecialists, including	a</a:t>
            </a:r>
            <a:r>
              <a:rPr lang="ru-RU" dirty="0" smtClean="0"/>
              <a:t>  </a:t>
            </a:r>
            <a:r>
              <a:rPr lang="en-US" dirty="0" smtClean="0"/>
              <a:t>dermatologist,</a:t>
            </a:r>
            <a:r>
              <a:rPr lang="ru-RU" dirty="0" smtClean="0"/>
              <a:t> </a:t>
            </a:r>
            <a:r>
              <a:rPr lang="en-US" dirty="0" smtClean="0"/>
              <a:t>rheumatologist, </a:t>
            </a:r>
            <a:r>
              <a:rPr lang="en-US" dirty="0" err="1" smtClean="0"/>
              <a:t>nephrologist</a:t>
            </a:r>
            <a:r>
              <a:rPr lang="en-US" dirty="0" smtClean="0"/>
              <a:t>,	otolaryngologist, or</a:t>
            </a:r>
            <a:r>
              <a:rPr lang="ru-RU" dirty="0" smtClean="0"/>
              <a:t> </a:t>
            </a:r>
            <a:r>
              <a:rPr lang="en-US" dirty="0" smtClean="0"/>
              <a:t>pulmonologist. Most	patients	are</a:t>
            </a:r>
            <a:r>
              <a:rPr lang="ru-RU" dirty="0" smtClean="0"/>
              <a:t>   </a:t>
            </a:r>
            <a:r>
              <a:rPr lang="en-US" dirty="0" smtClean="0"/>
              <a:t>treated</a:t>
            </a:r>
            <a:r>
              <a:rPr lang="ru-RU" dirty="0" smtClean="0"/>
              <a:t> </a:t>
            </a:r>
            <a:r>
              <a:rPr lang="en-US" dirty="0" smtClean="0"/>
              <a:t>by	a</a:t>
            </a:r>
            <a:r>
              <a:rPr lang="ru-RU" dirty="0" smtClean="0"/>
              <a:t> </a:t>
            </a:r>
            <a:r>
              <a:rPr lang="en-US" dirty="0" smtClean="0"/>
              <a:t>rheumatologist	experienced	with	these</a:t>
            </a:r>
            <a:r>
              <a:rPr lang="ru-RU" dirty="0" smtClean="0"/>
              <a:t> </a:t>
            </a:r>
            <a:r>
              <a:rPr lang="en-US" dirty="0" smtClean="0"/>
              <a:t>diseases.</a:t>
            </a:r>
            <a:r>
              <a:rPr lang="ru-RU" dirty="0" smtClean="0"/>
              <a:t> </a:t>
            </a:r>
            <a:r>
              <a:rPr lang="en-US" dirty="0" smtClean="0"/>
              <a:t> The	rheumatologist	works	with	the</a:t>
            </a:r>
            <a:r>
              <a:rPr lang="ru-RU" dirty="0" smtClean="0"/>
              <a:t> </a:t>
            </a:r>
            <a:r>
              <a:rPr lang="en-US" dirty="0" smtClean="0"/>
              <a:t>patient’s</a:t>
            </a:r>
            <a:r>
              <a:rPr lang="ru-RU" dirty="0" smtClean="0"/>
              <a:t> </a:t>
            </a:r>
            <a:r>
              <a:rPr lang="en-US" dirty="0" smtClean="0"/>
              <a:t>family	physician,	who	monitors	the</a:t>
            </a:r>
            <a:r>
              <a:rPr lang="ru-RU" dirty="0" smtClean="0"/>
              <a:t> </a:t>
            </a:r>
            <a:r>
              <a:rPr lang="en-US" dirty="0" smtClean="0"/>
              <a:t>disease</a:t>
            </a:r>
            <a:r>
              <a:rPr lang="ru-RU" dirty="0" smtClean="0"/>
              <a:t> </a:t>
            </a:r>
            <a:r>
              <a:rPr lang="en-US" dirty="0" smtClean="0"/>
              <a:t>progression	and	complications	of</a:t>
            </a:r>
            <a:r>
              <a:rPr lang="ru-RU" dirty="0" smtClean="0"/>
              <a:t> </a:t>
            </a:r>
            <a:r>
              <a:rPr lang="en-US" dirty="0" smtClean="0"/>
              <a:t>treatment. </a:t>
            </a: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09451" y="156755"/>
            <a:ext cx="8347166" cy="5615260"/>
          </a:xfrm>
        </p:spPr>
        <p:txBody>
          <a:bodyPr>
            <a:normAutofit lnSpcReduction="10000"/>
          </a:bodyPr>
          <a:lstStyle/>
          <a:p>
            <a:pPr>
              <a:buNone/>
            </a:pPr>
            <a:r>
              <a:rPr lang="en-US" dirty="0" smtClean="0"/>
              <a:t>The	treatment	includes	</a:t>
            </a:r>
            <a:r>
              <a:rPr lang="en-US" b="1" dirty="0" smtClean="0"/>
              <a:t>three	phases:</a:t>
            </a:r>
            <a:r>
              <a:rPr lang="ru-RU" dirty="0" smtClean="0"/>
              <a:t> </a:t>
            </a:r>
          </a:p>
          <a:p>
            <a:r>
              <a:rPr lang="en-US" dirty="0" smtClean="0"/>
              <a:t>induction	of	remission,	</a:t>
            </a:r>
            <a:endParaRPr lang="ru-RU" dirty="0" smtClean="0"/>
          </a:p>
          <a:p>
            <a:r>
              <a:rPr lang="en-US" dirty="0" smtClean="0"/>
              <a:t>maintenance,	</a:t>
            </a:r>
            <a:endParaRPr lang="ru-RU" dirty="0" smtClean="0"/>
          </a:p>
          <a:p>
            <a:r>
              <a:rPr lang="en-US" dirty="0" smtClean="0"/>
              <a:t>and	treatment	of	relapse.	</a:t>
            </a:r>
            <a:endParaRPr lang="ru-RU" dirty="0" smtClean="0"/>
          </a:p>
          <a:p>
            <a:pPr>
              <a:buNone/>
            </a:pPr>
            <a:endParaRPr lang="ru-RU" dirty="0" smtClean="0"/>
          </a:p>
          <a:p>
            <a:pPr>
              <a:buNone/>
            </a:pPr>
            <a:r>
              <a:rPr lang="en-US" dirty="0" smtClean="0"/>
              <a:t>The	</a:t>
            </a:r>
            <a:r>
              <a:rPr lang="en-US" b="1" dirty="0" smtClean="0"/>
              <a:t>severity	and	extent</a:t>
            </a:r>
            <a:r>
              <a:rPr lang="en-US" dirty="0" smtClean="0"/>
              <a:t>	of	the	disease	divides	patients	into	</a:t>
            </a:r>
            <a:r>
              <a:rPr lang="en-US" b="1" dirty="0" smtClean="0"/>
              <a:t>three	groups:</a:t>
            </a:r>
            <a:r>
              <a:rPr lang="en-US" dirty="0" smtClean="0"/>
              <a:t>	</a:t>
            </a:r>
            <a:endParaRPr lang="ru-RU" dirty="0" smtClean="0"/>
          </a:p>
          <a:p>
            <a:r>
              <a:rPr lang="en-US" dirty="0" smtClean="0"/>
              <a:t>those	with	localized	or	early	disease,</a:t>
            </a:r>
            <a:endParaRPr lang="ru-RU" dirty="0" smtClean="0"/>
          </a:p>
          <a:p>
            <a:r>
              <a:rPr lang="en-US" dirty="0" smtClean="0"/>
              <a:t>those	with	generalized	disease	with</a:t>
            </a:r>
            <a:r>
              <a:rPr lang="ru-RU" dirty="0" smtClean="0"/>
              <a:t> </a:t>
            </a:r>
            <a:r>
              <a:rPr lang="en-US" dirty="0" smtClean="0"/>
              <a:t>threatened	organ	involvement,	</a:t>
            </a:r>
            <a:endParaRPr lang="ru-RU" dirty="0" smtClean="0"/>
          </a:p>
          <a:p>
            <a:pPr algn="just"/>
            <a:r>
              <a:rPr lang="en-US" dirty="0" smtClean="0"/>
              <a:t>and	those	with	severe	or	life-threatening</a:t>
            </a:r>
            <a:r>
              <a:rPr lang="ru-RU" dirty="0" smtClean="0"/>
              <a:t> </a:t>
            </a:r>
            <a:r>
              <a:rPr lang="en-US" dirty="0" smtClean="0"/>
              <a:t>disease.</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300447"/>
            <a:ext cx="9144000" cy="5706700"/>
          </a:xfrm>
        </p:spPr>
        <p:txBody>
          <a:bodyPr>
            <a:noAutofit/>
          </a:bodyPr>
          <a:lstStyle/>
          <a:p>
            <a:pPr algn="just">
              <a:spcBef>
                <a:spcPts val="0"/>
              </a:spcBef>
            </a:pPr>
            <a:r>
              <a:rPr lang="en-US" sz="3200" b="1" dirty="0" smtClean="0"/>
              <a:t>For	patients	with	localized	and	early	disease</a:t>
            </a:r>
            <a:r>
              <a:rPr lang="en-US" sz="3200" dirty="0" smtClean="0"/>
              <a:t>,	treatment	with	</a:t>
            </a:r>
            <a:r>
              <a:rPr lang="en-US" sz="3200" dirty="0" smtClean="0">
                <a:solidFill>
                  <a:srgbClr val="FF0000"/>
                </a:solidFill>
              </a:rPr>
              <a:t>steroids</a:t>
            </a:r>
            <a:r>
              <a:rPr lang="en-US" sz="3200" dirty="0" smtClean="0"/>
              <a:t>	and	</a:t>
            </a:r>
            <a:r>
              <a:rPr lang="en-US" sz="3200" dirty="0" err="1" smtClean="0">
                <a:solidFill>
                  <a:srgbClr val="FF0000"/>
                </a:solidFill>
              </a:rPr>
              <a:t>methotrexate</a:t>
            </a:r>
            <a:r>
              <a:rPr lang="en-US" sz="3200" dirty="0" smtClean="0"/>
              <a:t>	or	</a:t>
            </a:r>
            <a:r>
              <a:rPr lang="en-US" sz="3200" dirty="0" err="1" smtClean="0">
                <a:solidFill>
                  <a:srgbClr val="FF0000"/>
                </a:solidFill>
              </a:rPr>
              <a:t>cyclophosphamide</a:t>
            </a:r>
            <a:r>
              <a:rPr lang="en-US" sz="3200" dirty="0" smtClean="0"/>
              <a:t>	is	recommended	for	</a:t>
            </a:r>
            <a:r>
              <a:rPr lang="en-US" sz="3200" b="1" dirty="0" smtClean="0">
                <a:solidFill>
                  <a:srgbClr val="7030A0"/>
                </a:solidFill>
              </a:rPr>
              <a:t>induction	of	remission.</a:t>
            </a:r>
            <a:endParaRPr lang="ru-RU" sz="3200" b="1" dirty="0" smtClean="0">
              <a:solidFill>
                <a:srgbClr val="7030A0"/>
              </a:solidFill>
            </a:endParaRPr>
          </a:p>
          <a:p>
            <a:pPr algn="just">
              <a:spcBef>
                <a:spcPts val="0"/>
              </a:spcBef>
            </a:pPr>
            <a:r>
              <a:rPr lang="en-US" sz="3200" dirty="0" smtClean="0"/>
              <a:t> 	</a:t>
            </a:r>
            <a:r>
              <a:rPr lang="en-US" sz="3200" dirty="0" err="1" smtClean="0"/>
              <a:t>Methotrexate</a:t>
            </a:r>
            <a:r>
              <a:rPr lang="en-US" sz="3200" dirty="0" smtClean="0"/>
              <a:t>	may	be	associated	with	a	higher	relapse	rate. 	</a:t>
            </a:r>
            <a:endParaRPr lang="ru-RU" sz="3200" dirty="0" smtClean="0"/>
          </a:p>
          <a:p>
            <a:pPr algn="just">
              <a:spcBef>
                <a:spcPts val="0"/>
              </a:spcBef>
            </a:pPr>
            <a:r>
              <a:rPr lang="en-US" sz="3200" dirty="0" smtClean="0"/>
              <a:t>Evidence	of	relapse	or	disease</a:t>
            </a:r>
            <a:r>
              <a:rPr lang="ru-RU" sz="3200" dirty="0" smtClean="0"/>
              <a:t> </a:t>
            </a:r>
            <a:r>
              <a:rPr lang="en-US" sz="3200" dirty="0" smtClean="0"/>
              <a:t>progression	despite	treatment	with	</a:t>
            </a:r>
            <a:r>
              <a:rPr lang="en-US" sz="3200" dirty="0" err="1" smtClean="0">
                <a:solidFill>
                  <a:srgbClr val="FF0000"/>
                </a:solidFill>
              </a:rPr>
              <a:t>methotrexate</a:t>
            </a:r>
            <a:r>
              <a:rPr lang="en-US" sz="3200" dirty="0" smtClean="0"/>
              <a:t>	requires	the	use	of	</a:t>
            </a:r>
            <a:r>
              <a:rPr lang="en-US" sz="3200" dirty="0" err="1" smtClean="0">
                <a:solidFill>
                  <a:srgbClr val="FF0000"/>
                </a:solidFill>
              </a:rPr>
              <a:t>cyclophosphamide</a:t>
            </a:r>
            <a:r>
              <a:rPr lang="en-US" sz="3200" dirty="0" smtClean="0">
                <a:solidFill>
                  <a:srgbClr val="FF0000"/>
                </a:solidFill>
              </a:rPr>
              <a:t>.</a:t>
            </a:r>
            <a:r>
              <a:rPr lang="en-US" sz="3200" dirty="0" smtClean="0"/>
              <a:t>	</a:t>
            </a:r>
            <a:endParaRPr lang="ru-RU" sz="3200" dirty="0" smtClean="0"/>
          </a:p>
          <a:p>
            <a:pPr algn="just">
              <a:spcBef>
                <a:spcPts val="0"/>
              </a:spcBef>
            </a:pPr>
            <a:r>
              <a:rPr lang="en-US" sz="3200" dirty="0" smtClean="0"/>
              <a:t>Initial	treatment	of	generalized	organ-</a:t>
            </a:r>
            <a:r>
              <a:rPr lang="ru-RU" sz="3200" dirty="0" smtClean="0"/>
              <a:t>   </a:t>
            </a:r>
          </a:p>
          <a:p>
            <a:pPr algn="just">
              <a:spcBef>
                <a:spcPts val="0"/>
              </a:spcBef>
              <a:buNone/>
            </a:pPr>
            <a:r>
              <a:rPr lang="ru-RU" sz="3200" dirty="0" smtClean="0"/>
              <a:t>           </a:t>
            </a:r>
            <a:r>
              <a:rPr lang="en-US" sz="3200" dirty="0" smtClean="0"/>
              <a:t>threatening	disease	should	include	</a:t>
            </a:r>
            <a:r>
              <a:rPr lang="en-US" sz="3200" dirty="0" smtClean="0">
                <a:solidFill>
                  <a:srgbClr val="FF0000"/>
                </a:solidFill>
              </a:rPr>
              <a:t>steroids</a:t>
            </a:r>
            <a:r>
              <a:rPr lang="en-US" sz="3200" dirty="0" smtClean="0"/>
              <a:t>	and	</a:t>
            </a:r>
            <a:r>
              <a:rPr lang="en-US" sz="3200" dirty="0" err="1" smtClean="0">
                <a:solidFill>
                  <a:srgbClr val="FF0000"/>
                </a:solidFill>
              </a:rPr>
              <a:t>cyclophosphamide</a:t>
            </a:r>
            <a:r>
              <a:rPr lang="en-US" sz="3200" dirty="0" smtClean="0">
                <a:solidFill>
                  <a:srgbClr val="FF0000"/>
                </a:solidFill>
              </a:rPr>
              <a:t>.</a:t>
            </a:r>
            <a:r>
              <a:rPr lang="en-US" sz="3200" dirty="0" smtClean="0"/>
              <a:t> </a:t>
            </a:r>
            <a:endParaRPr lang="ru-RU" sz="3200" dirty="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20040" y="381000"/>
            <a:ext cx="8580120" cy="6217920"/>
          </a:xfrm>
        </p:spPr>
        <p:txBody>
          <a:bodyPr>
            <a:normAutofit/>
          </a:bodyPr>
          <a:lstStyle/>
          <a:p>
            <a:pPr algn="just">
              <a:spcBef>
                <a:spcPts val="0"/>
              </a:spcBef>
            </a:pPr>
            <a:r>
              <a:rPr lang="en-US" b="1" dirty="0" err="1" smtClean="0">
                <a:solidFill>
                  <a:srgbClr val="FF0000"/>
                </a:solidFill>
              </a:rPr>
              <a:t>Cyclophosphamide</a:t>
            </a:r>
            <a:r>
              <a:rPr lang="en-US" dirty="0" smtClean="0"/>
              <a:t>	can	be	administered	as	an	intravenous	infusion	every	two	weeks	(and	later	every	three	weeks),	or	as	a	daily	low</a:t>
            </a:r>
            <a:r>
              <a:rPr lang="ru-RU" dirty="0" smtClean="0"/>
              <a:t> </a:t>
            </a:r>
            <a:r>
              <a:rPr lang="en-US" dirty="0" smtClean="0"/>
              <a:t>dose	oral	treatment.	There	is	no	difference	in	remission	rates	or	relapse	risk	between	oral	and	intravenous	regimens.	</a:t>
            </a:r>
            <a:endParaRPr lang="ru-RU" dirty="0" smtClean="0"/>
          </a:p>
          <a:p>
            <a:pPr algn="just">
              <a:spcBef>
                <a:spcPts val="0"/>
              </a:spcBef>
            </a:pPr>
            <a:r>
              <a:rPr lang="en-US" dirty="0" smtClean="0">
                <a:solidFill>
                  <a:srgbClr val="FF0000"/>
                </a:solidFill>
              </a:rPr>
              <a:t>Steroids</a:t>
            </a:r>
            <a:r>
              <a:rPr lang="en-US" dirty="0" smtClean="0"/>
              <a:t>	are	given	as	daily	oral	prednisone	(1	mg	per	kg,	up	to	60	mg	daily).	Pulsed	intravenous	steroids	can	be	given	just	before	or	with	the	first	two	intravenous	pulses	of	</a:t>
            </a:r>
            <a:r>
              <a:rPr lang="en-US" dirty="0" err="1" smtClean="0"/>
              <a:t>cyclophosphamide</a:t>
            </a:r>
            <a:r>
              <a:rPr lang="en-US" dirty="0" smtClean="0"/>
              <a:t>.	</a:t>
            </a:r>
            <a:endParaRPr lang="ru-RU" dirty="0" smtClean="0"/>
          </a:p>
          <a:p>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45459" y="1036320"/>
            <a:ext cx="7869890" cy="5140643"/>
          </a:xfrm>
        </p:spPr>
        <p:txBody>
          <a:bodyPr/>
          <a:lstStyle/>
          <a:p>
            <a:r>
              <a:rPr lang="en-US" sz="3200" dirty="0" smtClean="0"/>
              <a:t>Patients	presenting	with	</a:t>
            </a:r>
            <a:r>
              <a:rPr lang="en-US" sz="3200" dirty="0" smtClean="0">
                <a:solidFill>
                  <a:srgbClr val="FF0000"/>
                </a:solidFill>
              </a:rPr>
              <a:t>severe	life-</a:t>
            </a:r>
            <a:r>
              <a:rPr lang="ru-RU" sz="3200" dirty="0" smtClean="0">
                <a:solidFill>
                  <a:srgbClr val="FF0000"/>
                </a:solidFill>
              </a:rPr>
              <a:t> </a:t>
            </a:r>
            <a:r>
              <a:rPr lang="en-US" sz="3200" dirty="0" err="1" smtClean="0">
                <a:solidFill>
                  <a:srgbClr val="FF0000"/>
                </a:solidFill>
              </a:rPr>
              <a:t>hreatening</a:t>
            </a:r>
            <a:r>
              <a:rPr lang="en-US" sz="3200" dirty="0" smtClean="0">
                <a:solidFill>
                  <a:srgbClr val="FF0000"/>
                </a:solidFill>
              </a:rPr>
              <a:t>	disease	</a:t>
            </a:r>
            <a:r>
              <a:rPr lang="en-US" sz="3200" dirty="0" smtClean="0"/>
              <a:t>(severe	renal	failure	or	pulmonary	hemorrhage)	should	be	treated	with	</a:t>
            </a:r>
            <a:r>
              <a:rPr lang="en-US" sz="3200" dirty="0" err="1" smtClean="0">
                <a:solidFill>
                  <a:srgbClr val="FF0000"/>
                </a:solidFill>
              </a:rPr>
              <a:t>cyclophosphamide</a:t>
            </a:r>
            <a:r>
              <a:rPr lang="en-US" sz="3200" dirty="0" smtClean="0"/>
              <a:t>	(pulsed	intravenous	or	continuous	oral)	and	steroids,	with	adjuvant	plasma	exchange.</a:t>
            </a:r>
            <a:endParaRPr lang="ru-RU" sz="3200" dirty="0" smtClean="0"/>
          </a:p>
          <a:p>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81000" y="304800"/>
            <a:ext cx="8412480" cy="5872163"/>
          </a:xfrm>
        </p:spPr>
        <p:txBody>
          <a:bodyPr>
            <a:normAutofit/>
          </a:bodyPr>
          <a:lstStyle/>
          <a:p>
            <a:r>
              <a:rPr lang="en-US" dirty="0" smtClean="0">
                <a:solidFill>
                  <a:srgbClr val="FF0000"/>
                </a:solidFill>
              </a:rPr>
              <a:t>Maintenance	therapy</a:t>
            </a:r>
            <a:r>
              <a:rPr lang="en-US" dirty="0" smtClean="0"/>
              <a:t>	with	either	</a:t>
            </a:r>
            <a:r>
              <a:rPr lang="en-US" dirty="0" err="1" smtClean="0">
                <a:solidFill>
                  <a:srgbClr val="FF0000"/>
                </a:solidFill>
              </a:rPr>
              <a:t>azathioprine</a:t>
            </a:r>
            <a:r>
              <a:rPr lang="en-US" dirty="0" smtClean="0"/>
              <a:t>	or	</a:t>
            </a:r>
            <a:r>
              <a:rPr lang="en-US" dirty="0" err="1" smtClean="0">
                <a:solidFill>
                  <a:srgbClr val="FF0000"/>
                </a:solidFill>
              </a:rPr>
              <a:t>methotrexate</a:t>
            </a:r>
            <a:r>
              <a:rPr lang="en-US" dirty="0" smtClean="0"/>
              <a:t>	is	initiated	if	remission	has	occurred	after	three	to	six	months	of	induction	therapy.	</a:t>
            </a:r>
            <a:endParaRPr lang="ru-RU" dirty="0" smtClean="0"/>
          </a:p>
          <a:p>
            <a:r>
              <a:rPr lang="en-US" dirty="0" smtClean="0">
                <a:solidFill>
                  <a:srgbClr val="FF0000"/>
                </a:solidFill>
              </a:rPr>
              <a:t>Steroid	dosage</a:t>
            </a:r>
            <a:r>
              <a:rPr lang="en-US" dirty="0" smtClean="0"/>
              <a:t>	is	tapered	during	this	phase.	Patients	may	need	to	continue	maintenance	treatment	for	up	to	24	months.	</a:t>
            </a:r>
            <a:endParaRPr lang="ru-RU" dirty="0" smtClean="0"/>
          </a:p>
          <a:p>
            <a:r>
              <a:rPr lang="en-US" dirty="0" smtClean="0"/>
              <a:t>Maintenance	treatment	for	up	to	five	years	is	recommended	in	patients	with	Wegener	</a:t>
            </a:r>
            <a:r>
              <a:rPr lang="en-US" dirty="0" err="1" smtClean="0"/>
              <a:t>granulomatosis</a:t>
            </a:r>
            <a:r>
              <a:rPr lang="en-US" dirty="0" smtClean="0"/>
              <a:t>	and	patients	who	remain	ANCA-positive.	Some	patients	may	require	treatment	indefinitely.	</a:t>
            </a: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50520" y="426720"/>
            <a:ext cx="8397240" cy="5750243"/>
          </a:xfrm>
        </p:spPr>
        <p:txBody>
          <a:bodyPr>
            <a:normAutofit/>
          </a:bodyPr>
          <a:lstStyle/>
          <a:p>
            <a:r>
              <a:rPr lang="en-US" dirty="0" smtClean="0"/>
              <a:t>Disease	relapse	may	occur	anytime	after	the	remission.	Serial	measurements	of	ANCA	are	not	closely	associated	with	disease	activity;	therefore,	treatment	should	not	be	solely	guided	on	the</a:t>
            </a:r>
            <a:r>
              <a:rPr lang="ru-RU" dirty="0" smtClean="0"/>
              <a:t> </a:t>
            </a:r>
            <a:r>
              <a:rPr lang="en-US" dirty="0" smtClean="0"/>
              <a:t>basis	of	an	increase	in	ANCA. 	Relapsing	disease	can	be	managed	with	an	increase	in	steroid	dose,	optimization	of	the	current	immunosuppressant,	or	combination	of	an	immunosuppressant	with	an	increased	dose	of	steroid.	</a:t>
            </a: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645458" y="335280"/>
            <a:ext cx="8102301" cy="5841683"/>
          </a:xfrm>
        </p:spPr>
        <p:txBody>
          <a:bodyPr>
            <a:normAutofit fontScale="92500" lnSpcReduction="20000"/>
          </a:bodyPr>
          <a:lstStyle/>
          <a:p>
            <a:r>
              <a:rPr lang="en-US" dirty="0" smtClean="0"/>
              <a:t>Novel	</a:t>
            </a:r>
            <a:r>
              <a:rPr lang="en-US" dirty="0" smtClean="0">
                <a:solidFill>
                  <a:srgbClr val="FF0000"/>
                </a:solidFill>
              </a:rPr>
              <a:t>biologic	therapies</a:t>
            </a:r>
            <a:r>
              <a:rPr lang="en-US" dirty="0" smtClean="0"/>
              <a:t>	targeted	against	specific	components	of	the	immune	system	are	being	used	for	systemic	</a:t>
            </a:r>
            <a:r>
              <a:rPr lang="en-US" dirty="0" err="1" smtClean="0"/>
              <a:t>vasculitis</a:t>
            </a:r>
            <a:r>
              <a:rPr lang="en-US" dirty="0" smtClean="0"/>
              <a:t>,	particularly	for	patients	in	whom	conventional	therapy	has	failed.	Agents	such	as	</a:t>
            </a:r>
            <a:r>
              <a:rPr lang="en-US" dirty="0" err="1" smtClean="0">
                <a:solidFill>
                  <a:srgbClr val="FF0000"/>
                </a:solidFill>
              </a:rPr>
              <a:t>infliximab</a:t>
            </a:r>
            <a:r>
              <a:rPr lang="en-US" dirty="0" smtClean="0"/>
              <a:t>	(</a:t>
            </a:r>
            <a:r>
              <a:rPr lang="en-US" dirty="0" err="1" smtClean="0"/>
              <a:t>Remicade</a:t>
            </a:r>
            <a:r>
              <a:rPr lang="en-US" dirty="0" smtClean="0"/>
              <a:t>;	human	</a:t>
            </a:r>
            <a:r>
              <a:rPr lang="en-US" dirty="0" err="1" smtClean="0"/>
              <a:t>chimeric</a:t>
            </a:r>
            <a:r>
              <a:rPr lang="en-US" dirty="0" smtClean="0"/>
              <a:t>	anti-tumor	necrosis	factor	[TNF]-</a:t>
            </a:r>
            <a:r>
              <a:rPr lang="el-GR" dirty="0" smtClean="0"/>
              <a:t>α	</a:t>
            </a:r>
            <a:r>
              <a:rPr lang="en-US" dirty="0" smtClean="0"/>
              <a:t>monoclonal	antibody),	</a:t>
            </a:r>
            <a:r>
              <a:rPr lang="en-US" dirty="0" err="1" smtClean="0">
                <a:solidFill>
                  <a:srgbClr val="FF0000"/>
                </a:solidFill>
              </a:rPr>
              <a:t>etanercept</a:t>
            </a:r>
            <a:r>
              <a:rPr lang="en-US" dirty="0" smtClean="0"/>
              <a:t>	(</a:t>
            </a:r>
            <a:r>
              <a:rPr lang="en-US" dirty="0" err="1" smtClean="0"/>
              <a:t>Enbrel</a:t>
            </a:r>
            <a:r>
              <a:rPr lang="en-US" dirty="0" smtClean="0"/>
              <a:t>;	fusion	protein	of	the	p75	TNF-</a:t>
            </a:r>
            <a:r>
              <a:rPr lang="el-GR" dirty="0" smtClean="0"/>
              <a:t>α	</a:t>
            </a:r>
            <a:r>
              <a:rPr lang="en-US" dirty="0" smtClean="0"/>
              <a:t>receptor	and	immunoglobulin	G1),	</a:t>
            </a:r>
            <a:r>
              <a:rPr lang="en-US" dirty="0" err="1" smtClean="0">
                <a:solidFill>
                  <a:srgbClr val="FF0000"/>
                </a:solidFill>
              </a:rPr>
              <a:t>adalimumab</a:t>
            </a:r>
            <a:r>
              <a:rPr lang="en-US" dirty="0" smtClean="0"/>
              <a:t>	(</a:t>
            </a:r>
            <a:r>
              <a:rPr lang="en-US" dirty="0" err="1" smtClean="0"/>
              <a:t>Humira</a:t>
            </a:r>
            <a:r>
              <a:rPr lang="en-US" dirty="0" smtClean="0"/>
              <a:t>;	fully	humanized	IgG1	anti-TNF-</a:t>
            </a:r>
            <a:r>
              <a:rPr lang="el-GR" dirty="0" smtClean="0"/>
              <a:t>α	</a:t>
            </a:r>
            <a:r>
              <a:rPr lang="en-US" dirty="0" smtClean="0"/>
              <a:t>monoclonal	antibody),	</a:t>
            </a:r>
            <a:r>
              <a:rPr lang="en-US" dirty="0" err="1" smtClean="0">
                <a:solidFill>
                  <a:srgbClr val="FF0000"/>
                </a:solidFill>
              </a:rPr>
              <a:t>rituximab</a:t>
            </a:r>
            <a:r>
              <a:rPr lang="en-US" dirty="0" smtClean="0"/>
              <a:t>	(</a:t>
            </a:r>
            <a:r>
              <a:rPr lang="en-US" dirty="0" err="1" smtClean="0"/>
              <a:t>Rituxan</a:t>
            </a:r>
            <a:r>
              <a:rPr lang="en-US" dirty="0" smtClean="0"/>
              <a:t>;	anti-CD20	</a:t>
            </a:r>
            <a:r>
              <a:rPr lang="en-US" dirty="0" err="1" smtClean="0"/>
              <a:t>chimeric</a:t>
            </a:r>
            <a:r>
              <a:rPr lang="en-US" dirty="0" smtClean="0"/>
              <a:t>	mouse/ human	monoclonal	antibody),	</a:t>
            </a:r>
            <a:r>
              <a:rPr lang="en-US" dirty="0" err="1" smtClean="0">
                <a:solidFill>
                  <a:srgbClr val="FF0000"/>
                </a:solidFill>
              </a:rPr>
              <a:t>anakinra</a:t>
            </a:r>
            <a:r>
              <a:rPr lang="en-US" dirty="0" smtClean="0"/>
              <a:t>	(</a:t>
            </a:r>
            <a:r>
              <a:rPr lang="en-US" dirty="0" err="1" smtClean="0"/>
              <a:t>Kineret</a:t>
            </a:r>
            <a:r>
              <a:rPr lang="en-US" dirty="0" smtClean="0"/>
              <a:t>;	recombinant	interleukin-1	receptor	antagonist),	and	intravenous	immune	globulins	may	be	used	in	refractory	disease. </a:t>
            </a:r>
            <a:endParaRPr lang="ru-RU" dirty="0"/>
          </a:p>
        </p:txBody>
      </p:sp>
    </p:spTree>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689</TotalTime>
  <Words>152</Words>
  <Application>Microsoft Office PowerPoint</Application>
  <PresentationFormat>Экран (4:3)</PresentationFormat>
  <Paragraphs>40</Paragraphs>
  <Slides>15</Slides>
  <Notes>5</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Office Theme</vt:lpstr>
      <vt:lpstr>Слайд 1</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vector>
  </TitlesOfParts>
  <Company>PJSC "New Engineering Technologies"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of presentation</dc:title>
  <dc:creator>Markasian, Pavel (KIEVH)</dc:creator>
  <cp:lastModifiedBy>Пользователь Windows</cp:lastModifiedBy>
  <cp:revision>180</cp:revision>
  <dcterms:created xsi:type="dcterms:W3CDTF">2016-11-18T14:12:19Z</dcterms:created>
  <dcterms:modified xsi:type="dcterms:W3CDTF">2018-05-08T02:55:18Z</dcterms:modified>
</cp:coreProperties>
</file>